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6" r:id="rId4"/>
  </p:sldMasterIdLst>
  <p:notesMasterIdLst>
    <p:notesMasterId r:id="rId29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86" r:id="rId19"/>
    <p:sldId id="285" r:id="rId20"/>
    <p:sldId id="272" r:id="rId21"/>
    <p:sldId id="273" r:id="rId22"/>
    <p:sldId id="274" r:id="rId23"/>
    <p:sldId id="275" r:id="rId24"/>
    <p:sldId id="276" r:id="rId25"/>
    <p:sldId id="277" r:id="rId26"/>
    <p:sldId id="288" r:id="rId27"/>
    <p:sldId id="287" r:id="rId28"/>
  </p:sldIdLst>
  <p:sldSz cx="12192000" cy="6858000"/>
  <p:notesSz cx="6858000" cy="18573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F79"/>
    <a:srgbClr val="FF8837"/>
    <a:srgbClr val="FF6600"/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 autoAdjust="0"/>
    <p:restoredTop sz="74153" autoAdjust="0"/>
  </p:normalViewPr>
  <p:slideViewPr>
    <p:cSldViewPr snapToGrid="0" snapToObjects="1" showGuides="1">
      <p:cViewPr varScale="1">
        <p:scale>
          <a:sx n="72" d="100"/>
          <a:sy n="72" d="100"/>
        </p:scale>
        <p:origin x="324" y="48"/>
      </p:cViewPr>
      <p:guideLst/>
    </p:cSldViewPr>
  </p:slideViewPr>
  <p:outlineViewPr>
    <p:cViewPr>
      <p:scale>
        <a:sx n="33" d="100"/>
        <a:sy n="33" d="100"/>
      </p:scale>
      <p:origin x="0" y="-74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18826552930883"/>
          <c:y val="2.938034188034188E-2"/>
          <c:w val="0.8306208078156897"/>
          <c:h val="0.827239173228346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'github-job-postings.xlsx	'!$B$1</c:f>
              <c:strCache>
                <c:ptCount val="1"/>
                <c:pt idx="0">
                  <c:v>GitHub Job Postings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'github-job-postings.xlsx	'!$A$2:$A$13</c:f>
              <c:strCache>
                <c:ptCount val="12"/>
                <c:pt idx="0">
                  <c:v>MySQL Server</c:v>
                </c:pt>
                <c:pt idx="1">
                  <c:v>MongoDB</c:v>
                </c:pt>
                <c:pt idx="2">
                  <c:v>Oracle</c:v>
                </c:pt>
                <c:pt idx="3">
                  <c:v>PostgreSQL</c:v>
                </c:pt>
                <c:pt idx="4">
                  <c:v>SQL Server</c:v>
                </c:pt>
                <c:pt idx="5">
                  <c:v>C++</c:v>
                </c:pt>
                <c:pt idx="6">
                  <c:v>C#</c:v>
                </c:pt>
                <c:pt idx="7">
                  <c:v>Scala</c:v>
                </c:pt>
                <c:pt idx="8">
                  <c:v>Python</c:v>
                </c:pt>
                <c:pt idx="9">
                  <c:v>JavaScript</c:v>
                </c:pt>
                <c:pt idx="10">
                  <c:v>Java </c:v>
                </c:pt>
                <c:pt idx="11">
                  <c:v>C</c:v>
                </c:pt>
              </c:strCache>
            </c:strRef>
          </c:cat>
          <c:val>
            <c:numRef>
              <c:f>'github-job-postings.xlsx	'!$B$2:$B$13</c:f>
              <c:numCache>
                <c:formatCode>General</c:formatCode>
                <c:ptCount val="12"/>
                <c:pt idx="0">
                  <c:v>7</c:v>
                </c:pt>
                <c:pt idx="1">
                  <c:v>7</c:v>
                </c:pt>
                <c:pt idx="2">
                  <c:v>9</c:v>
                </c:pt>
                <c:pt idx="3">
                  <c:v>11</c:v>
                </c:pt>
                <c:pt idx="4">
                  <c:v>14</c:v>
                </c:pt>
                <c:pt idx="5">
                  <c:v>19</c:v>
                </c:pt>
                <c:pt idx="6">
                  <c:v>20</c:v>
                </c:pt>
                <c:pt idx="7">
                  <c:v>47</c:v>
                </c:pt>
                <c:pt idx="8">
                  <c:v>48</c:v>
                </c:pt>
                <c:pt idx="9">
                  <c:v>66</c:v>
                </c:pt>
                <c:pt idx="10">
                  <c:v>88</c:v>
                </c:pt>
                <c:pt idx="11">
                  <c:v>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2D-4715-B74E-795E4BE69D6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573644432"/>
        <c:axId val="573641152"/>
      </c:barChart>
      <c:catAx>
        <c:axId val="5736444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aseline="0" dirty="0">
                    <a:solidFill>
                      <a:schemeClr val="tx1"/>
                    </a:solidFill>
                  </a:rPr>
                  <a:t>Language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641152"/>
        <c:crosses val="autoZero"/>
        <c:auto val="1"/>
        <c:lblAlgn val="ctr"/>
        <c:lblOffset val="100"/>
        <c:noMultiLvlLbl val="0"/>
      </c:catAx>
      <c:valAx>
        <c:axId val="573641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aseline="0" dirty="0">
                    <a:solidFill>
                      <a:schemeClr val="tx1"/>
                    </a:solidFill>
                  </a:rPr>
                  <a:t>Number of Job Postings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644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'popular-languages.csv'!$B$1</c:f>
              <c:strCache>
                <c:ptCount val="1"/>
                <c:pt idx="0">
                  <c:v>Average Annual Salary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'popular-languages.csv'!$A$2:$A$11</c:f>
              <c:strCache>
                <c:ptCount val="10"/>
                <c:pt idx="0">
                  <c:v>PHP</c:v>
                </c:pt>
                <c:pt idx="1">
                  <c:v>SQL</c:v>
                </c:pt>
                <c:pt idx="2">
                  <c:v>C#</c:v>
                </c:pt>
                <c:pt idx="3">
                  <c:v>R</c:v>
                </c:pt>
                <c:pt idx="4">
                  <c:v>Go</c:v>
                </c:pt>
                <c:pt idx="5">
                  <c:v>Java</c:v>
                </c:pt>
                <c:pt idx="6">
                  <c:v>Javascript</c:v>
                </c:pt>
                <c:pt idx="7">
                  <c:v>C++</c:v>
                </c:pt>
                <c:pt idx="8">
                  <c:v>Python</c:v>
                </c:pt>
                <c:pt idx="9">
                  <c:v>Swift</c:v>
                </c:pt>
              </c:strCache>
            </c:strRef>
          </c:cat>
          <c:val>
            <c:numRef>
              <c:f>'popular-languages.csv'!$B$2:$B$11</c:f>
              <c:numCache>
                <c:formatCode>"$"#,##0_);[Red]\("$"#,##0\)</c:formatCode>
                <c:ptCount val="10"/>
                <c:pt idx="0">
                  <c:v>84727</c:v>
                </c:pt>
                <c:pt idx="1">
                  <c:v>84793</c:v>
                </c:pt>
                <c:pt idx="2">
                  <c:v>88726</c:v>
                </c:pt>
                <c:pt idx="3">
                  <c:v>92037</c:v>
                </c:pt>
                <c:pt idx="4">
                  <c:v>94082</c:v>
                </c:pt>
                <c:pt idx="5">
                  <c:v>101013</c:v>
                </c:pt>
                <c:pt idx="6">
                  <c:v>110981</c:v>
                </c:pt>
                <c:pt idx="7">
                  <c:v>113865</c:v>
                </c:pt>
                <c:pt idx="8">
                  <c:v>114383</c:v>
                </c:pt>
                <c:pt idx="9">
                  <c:v>130801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D6-450C-A60E-34A1C3527A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580197176"/>
        <c:axId val="580198488"/>
      </c:barChart>
      <c:catAx>
        <c:axId val="5801971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aseline="0">
                    <a:solidFill>
                      <a:schemeClr val="tx1"/>
                    </a:solidFill>
                  </a:rPr>
                  <a:t>Language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198488"/>
        <c:crosses val="autoZero"/>
        <c:auto val="1"/>
        <c:lblAlgn val="ctr"/>
        <c:lblOffset val="100"/>
        <c:noMultiLvlLbl val="0"/>
      </c:catAx>
      <c:valAx>
        <c:axId val="580198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aseline="0">
                    <a:solidFill>
                      <a:schemeClr val="tx1"/>
                    </a:solidFill>
                  </a:rPr>
                  <a:t>Average Annual Salary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197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1400" baseline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7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7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7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8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8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3:15:00.88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0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8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1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91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1180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43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2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09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02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16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9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6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6E093E-8C20-47A2-8EB9-B7599867391F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5C0CE2-8058-4A0D-BEB7-990B0BE0AF68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2C2134-2875-4EB6-BCC6-E60AF2C652D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2A60A7-BCA3-40FA-B87A-2C4BB5BA437D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CE104D-C717-439A-BF1E-0EBF580FEC6B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86E2C4-AC79-481E-AA1E-02EE234DE57E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FB85AD-18F2-44B2-992C-1CC7E527E753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02E296B-2D6D-46BB-B2AE-34919316F3E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00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0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4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75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3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tif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AB2A-E9D7-4431-BAF8-084FA8BF761C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F9F3C4-8D2C-4123-A1B9-6C3006F2670D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2C5D9-52D5-47F7-9133-6215708AB0B1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16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5.jpg"/><Relationship Id="rId21" Type="http://schemas.openxmlformats.org/officeDocument/2006/relationships/image" Target="../media/image40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ataplatform.cloud.ibm.com/dashboards/3f4688bf-946f-449a-a9aa-884c28f838ca/view/4c08bc2905830ede63e2dce407cc79077d322455e0bbd60bd6837b495a362397f03b12c0c87d4e5d8b455137a1ed155dc9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6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f-courses-data.s3.us.cloud-object-storage.appdomain.cloud/IBM-DA0321EN-SkillsNetwork/LargeData/m5_survey_data_demographics.csv" TargetMode="External"/><Relationship Id="rId2" Type="http://schemas.openxmlformats.org/officeDocument/2006/relationships/hyperlink" Target="https://stackoverflow.blog/2019/04/09/the-2019-stack-overflow-developer-survey-results-are-in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f-courses-data.s3.us.cloud-object-storage.appdomain.cloud/IBM-DA0321EN-SkillsNetwork/labs/datasets/Programming_Languages.html" TargetMode="External"/><Relationship Id="rId5" Type="http://schemas.openxmlformats.org/officeDocument/2006/relationships/hyperlink" Target="https://jobs.github.com/api" TargetMode="External"/><Relationship Id="rId4" Type="http://schemas.openxmlformats.org/officeDocument/2006/relationships/hyperlink" Target="https://cf-courses-data.s3.us.cloud-object-storage.appdomain.cloud/IBM-DA0321EN-SkillsNetwork/LargeData/m5_survey_data_technologies_normalised.csv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039" y="1609996"/>
            <a:ext cx="5181600" cy="1325563"/>
          </a:xfrm>
        </p:spPr>
        <p:txBody>
          <a:bodyPr anchor="ctr">
            <a:noAutofit/>
          </a:bodyPr>
          <a:lstStyle/>
          <a:p>
            <a:pPr algn="ctr"/>
            <a:r>
              <a:rPr lang="en-US" sz="6200" dirty="0">
                <a:solidFill>
                  <a:srgbClr val="0E659B"/>
                </a:solidFill>
              </a:rPr>
              <a:t>Emerging Skills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92607" y="3875311"/>
            <a:ext cx="5181600" cy="1022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Elizabeth Downing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June 14, 2021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/>
              <a:t>Findings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/>
              <a:t>	</a:t>
            </a:r>
            <a:r>
              <a:rPr lang="en-US" sz="2000" dirty="0"/>
              <a:t>Interest in MySQL, Microsoft SQL 	Server and SQLite has decreased for 	next year.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	Interest in PostgreSQL and MongoDB 	have increased compared to the 	current year.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	There is gained interest in Redis and 	Elasticsearch for next year.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/>
              <a:t>Implications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Employ less people skilled in MySQL, Microsoft SQL Server and SQLite.</a:t>
            </a:r>
            <a:endParaRPr lang="en-US" sz="2600" dirty="0"/>
          </a:p>
          <a:p>
            <a:endParaRPr lang="en-US" sz="2600" dirty="0"/>
          </a:p>
          <a:p>
            <a:r>
              <a:rPr lang="en-US" sz="2000" dirty="0"/>
              <a:t>Employ more people skilled in PostgreSQL and MongoDB.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000" dirty="0"/>
              <a:t>Employ more people skilled in Redis and Elasticsearch.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C8FEFE79-450D-41CA-B1BD-EC2EE38E3365}"/>
              </a:ext>
            </a:extLst>
          </p:cNvPr>
          <p:cNvSpPr/>
          <p:nvPr/>
        </p:nvSpPr>
        <p:spPr>
          <a:xfrm>
            <a:off x="1100381" y="3941292"/>
            <a:ext cx="271509" cy="4900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7B2FA1D7-11C4-4CC7-8023-83FACED6DB11}"/>
              </a:ext>
            </a:extLst>
          </p:cNvPr>
          <p:cNvSpPr/>
          <p:nvPr/>
        </p:nvSpPr>
        <p:spPr>
          <a:xfrm>
            <a:off x="1100380" y="5159666"/>
            <a:ext cx="271509" cy="4900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D166E31-8FEF-4911-9007-049870F55130}"/>
              </a:ext>
            </a:extLst>
          </p:cNvPr>
          <p:cNvSpPr/>
          <p:nvPr/>
        </p:nvSpPr>
        <p:spPr>
          <a:xfrm>
            <a:off x="1100606" y="2769823"/>
            <a:ext cx="271509" cy="4900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1836" y="2821657"/>
            <a:ext cx="7935838" cy="15337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/>
              <a:t>Click </a:t>
            </a:r>
            <a:r>
              <a:rPr lang="en-US" sz="4000" dirty="0">
                <a:hlinkClick r:id="rId2"/>
              </a:rPr>
              <a:t>here</a:t>
            </a:r>
            <a:r>
              <a:rPr lang="en-US" sz="4000" dirty="0"/>
              <a:t> to view the </a:t>
            </a:r>
          </a:p>
          <a:p>
            <a:pPr marL="0" indent="0" algn="ctr">
              <a:buNone/>
            </a:pPr>
            <a:r>
              <a:rPr lang="en-US" sz="4000" dirty="0"/>
              <a:t>Cognos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891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CURRENT TECHNOLOGY USAGE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A0AB849-2BC6-4D5A-8E8E-FCBA9F4D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36" y="1030094"/>
            <a:ext cx="10058400" cy="2538468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EFE0DC6-8CBF-4C3A-B153-1A315E5C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68" y="3579480"/>
            <a:ext cx="10058400" cy="265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2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FUTURE TECHNOLOGY TRENDS</a:t>
            </a:r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10528D73-570D-4399-B206-1B6CB5DD98C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9" y="3649531"/>
            <a:ext cx="10058400" cy="265176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1850C46-CB4C-4833-B461-76E399A9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63" y="984178"/>
            <a:ext cx="10058400" cy="26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1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DEMOGRAPHICS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4D8716-03ED-4950-B165-FA1AAACEFAC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23282" y="962581"/>
            <a:ext cx="10058400" cy="265176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F3295E6-F739-422A-8201-C0D9205DB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4" y="3569750"/>
            <a:ext cx="10058400" cy="271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PLATFORM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Findings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/>
              <a:t>	Linux continues to be the top 	platform for this year and next.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/>
              <a:t>          	Docker, AWS and Android have gained 	slightly more interest for next year.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/>
              <a:t>          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/>
              <a:t>	Interest in Windows has dropped 	slightly.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/>
              <a:t>	Interest in Slack has dropped 	significantly.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Implications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Continue to employ a similar number of people skilled in Linux.</a:t>
            </a:r>
          </a:p>
          <a:p>
            <a:endParaRPr lang="en-US" dirty="0"/>
          </a:p>
          <a:p>
            <a:r>
              <a:rPr lang="en-US" sz="2200" dirty="0"/>
              <a:t>Employ more people skilled in Docker, AWS and Android.</a:t>
            </a:r>
          </a:p>
          <a:p>
            <a:endParaRPr lang="en-US" dirty="0"/>
          </a:p>
          <a:p>
            <a:r>
              <a:rPr lang="en-US" sz="2200" dirty="0"/>
              <a:t>Employ less people skilled in Windows. </a:t>
            </a:r>
            <a:endParaRPr lang="en-US" dirty="0"/>
          </a:p>
          <a:p>
            <a:endParaRPr lang="en-US" dirty="0"/>
          </a:p>
          <a:p>
            <a:r>
              <a:rPr lang="en-US" sz="2200" dirty="0"/>
              <a:t>Employ less people skilled in Slack. </a:t>
            </a:r>
          </a:p>
          <a:p>
            <a:endParaRPr lang="en-US" dirty="0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BDF4F32C-D35E-4EB8-9BA4-D0A8E9ECCAE1}"/>
              </a:ext>
            </a:extLst>
          </p:cNvPr>
          <p:cNvSpPr/>
          <p:nvPr/>
        </p:nvSpPr>
        <p:spPr>
          <a:xfrm>
            <a:off x="1067465" y="3416124"/>
            <a:ext cx="271509" cy="4900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0BD869BE-65F3-4CE8-AB77-D1C7BC294981}"/>
              </a:ext>
            </a:extLst>
          </p:cNvPr>
          <p:cNvSpPr/>
          <p:nvPr/>
        </p:nvSpPr>
        <p:spPr>
          <a:xfrm>
            <a:off x="918102" y="2554098"/>
            <a:ext cx="565503" cy="26899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D45AF2B-F900-4918-87B0-5B8AEAEC83B1}"/>
              </a:ext>
            </a:extLst>
          </p:cNvPr>
          <p:cNvSpPr/>
          <p:nvPr/>
        </p:nvSpPr>
        <p:spPr>
          <a:xfrm>
            <a:off x="1065098" y="4350057"/>
            <a:ext cx="271509" cy="4900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F7FD578-1B01-4C85-A849-2873A3B414E2}"/>
              </a:ext>
            </a:extLst>
          </p:cNvPr>
          <p:cNvSpPr/>
          <p:nvPr/>
        </p:nvSpPr>
        <p:spPr>
          <a:xfrm>
            <a:off x="1065097" y="5276887"/>
            <a:ext cx="271509" cy="4900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36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WEBFRAME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/>
              <a:t>Findings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/>
              <a:t>	</a:t>
            </a:r>
            <a:r>
              <a:rPr lang="en-US" sz="2000" dirty="0"/>
              <a:t>Interest in jQuery, Express and 	Angular/Angular.js has decreased for 	next year.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	Interest in React.js and Vue.js has 	increased compared to the current 	year.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	Interest in ASP.NET has stayed the 	same.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/>
              <a:t>Implications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Employ less jQuery, Express and Angular/Angular.js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2000" dirty="0"/>
              <a:t>Employ more React.js and Vue.js</a:t>
            </a:r>
            <a:endParaRPr lang="en-US" sz="2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2000" dirty="0"/>
              <a:t>Continue to employ a similar number of people skilled in ASP.NET.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C8FEFE79-450D-41CA-B1BD-EC2EE38E3365}"/>
              </a:ext>
            </a:extLst>
          </p:cNvPr>
          <p:cNvSpPr/>
          <p:nvPr/>
        </p:nvSpPr>
        <p:spPr>
          <a:xfrm>
            <a:off x="1100381" y="3941292"/>
            <a:ext cx="271509" cy="4900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D166E31-8FEF-4911-9007-049870F55130}"/>
              </a:ext>
            </a:extLst>
          </p:cNvPr>
          <p:cNvSpPr/>
          <p:nvPr/>
        </p:nvSpPr>
        <p:spPr>
          <a:xfrm>
            <a:off x="1100606" y="2769823"/>
            <a:ext cx="271509" cy="4900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FFF01712-830D-4407-83C6-BCFD81F1CF5E}"/>
              </a:ext>
            </a:extLst>
          </p:cNvPr>
          <p:cNvSpPr/>
          <p:nvPr/>
        </p:nvSpPr>
        <p:spPr>
          <a:xfrm>
            <a:off x="918102" y="5128628"/>
            <a:ext cx="565503" cy="26899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73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05813" y="2474113"/>
            <a:ext cx="3054361" cy="30543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600" dirty="0"/>
              <a:t>Findings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3600" u="sng" dirty="0"/>
              <a:t>Programming Languages </a:t>
            </a:r>
            <a:r>
              <a:rPr lang="en-US" sz="3600" dirty="0"/>
              <a:t>- TypeScript is gaining significant interest and Python continues to grow as well.</a:t>
            </a:r>
          </a:p>
          <a:p>
            <a:endParaRPr lang="en-US" sz="3600" dirty="0"/>
          </a:p>
          <a:p>
            <a:r>
              <a:rPr lang="en-US" sz="3600" u="sng" dirty="0"/>
              <a:t>Databases </a:t>
            </a:r>
            <a:r>
              <a:rPr lang="en-US" sz="3600" dirty="0"/>
              <a:t>- Redis, Elasticsearch, PostgreSQL and MongoDB are gaining more interest.</a:t>
            </a:r>
          </a:p>
          <a:p>
            <a:endParaRPr lang="en-US" sz="3600" dirty="0"/>
          </a:p>
          <a:p>
            <a:r>
              <a:rPr lang="en-US" sz="3600" u="sng" dirty="0"/>
              <a:t>Platforms </a:t>
            </a:r>
            <a:r>
              <a:rPr lang="en-US" sz="3600" dirty="0"/>
              <a:t>- Interest Slack is dropping significantly.</a:t>
            </a:r>
          </a:p>
          <a:p>
            <a:endParaRPr lang="en-US" sz="3600" dirty="0"/>
          </a:p>
          <a:p>
            <a:r>
              <a:rPr lang="en-US" sz="3600" u="sng" dirty="0" err="1"/>
              <a:t>WebFrames</a:t>
            </a:r>
            <a:r>
              <a:rPr lang="en-US" sz="3600" u="sng" dirty="0"/>
              <a:t> </a:t>
            </a:r>
            <a:r>
              <a:rPr lang="en-US" sz="3600" dirty="0"/>
              <a:t>- Vue.js is gaining substantial interest and React.js continues to grow as well.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600" dirty="0"/>
              <a:t>Implications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3200" dirty="0"/>
              <a:t>Continue to staff enough JavaScript and HTML/CSS but employ more people skilled in TypeScript and Python.</a:t>
            </a:r>
          </a:p>
          <a:p>
            <a:endParaRPr lang="en-US" sz="4400" dirty="0"/>
          </a:p>
          <a:p>
            <a:r>
              <a:rPr lang="en-US" sz="3200" dirty="0"/>
              <a:t>Employ more people skilled in Redis, Elasticsearch, PostgreSQL and MongoDB. 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3200" dirty="0"/>
              <a:t>Continue to staff enough Linux, employ more people skilled in Docker, AWS and Android, but make reductions to Slack and Windows.</a:t>
            </a:r>
          </a:p>
          <a:p>
            <a:endParaRPr lang="en-US" sz="3200" dirty="0"/>
          </a:p>
          <a:p>
            <a:r>
              <a:rPr lang="en-US" sz="3200" dirty="0"/>
              <a:t>Continue to staff enough ASP.NET but employ more people skilled in Vue.js and React.js.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>
            <a:normAutofit/>
          </a:bodyPr>
          <a:lstStyle/>
          <a:p>
            <a:r>
              <a:rPr lang="en-US" sz="2600" dirty="0"/>
              <a:t>Carve out budget in order to hire additional staff with skills needed to fill any gaps. </a:t>
            </a:r>
          </a:p>
          <a:p>
            <a:endParaRPr lang="en-US" sz="2600" dirty="0"/>
          </a:p>
          <a:p>
            <a:r>
              <a:rPr lang="en-US" sz="2600" dirty="0"/>
              <a:t>Set aside budget or put a program in place to upskill those already employed.</a:t>
            </a:r>
          </a:p>
          <a:p>
            <a:endParaRPr lang="en-US" sz="2600" dirty="0"/>
          </a:p>
          <a:p>
            <a:r>
              <a:rPr lang="en-US" sz="2600" dirty="0"/>
              <a:t>Make adjustments in staff for those skills no longer in demand.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99651" y="1589373"/>
            <a:ext cx="4396339" cy="4195763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192506"/>
            <a:ext cx="10675184" cy="1335632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GITHUB JOB POSTINGS BY LANGUAGE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C8B2B3C-079F-463F-90D4-BCD2B83CBAE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5274182"/>
              </p:ext>
            </p:extLst>
          </p:nvPr>
        </p:nvGraphicFramePr>
        <p:xfrm>
          <a:off x="589535" y="1368419"/>
          <a:ext cx="1097280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6" y="274765"/>
            <a:ext cx="11586410" cy="1325563"/>
          </a:xfrm>
        </p:spPr>
        <p:txBody>
          <a:bodyPr anchor="ctr">
            <a:noAutofit/>
          </a:bodyPr>
          <a:lstStyle/>
          <a:p>
            <a:r>
              <a:rPr lang="en-US" sz="3800" dirty="0"/>
              <a:t>POPULAR LANGUAGES BY AVERAGE ANNUAL SALARY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F74B74-0C8D-4079-92B8-281CCCC976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2223320"/>
              </p:ext>
            </p:extLst>
          </p:nvPr>
        </p:nvGraphicFramePr>
        <p:xfrm>
          <a:off x="561451" y="1395647"/>
          <a:ext cx="1097280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94C4-5608-4297-9162-2029F601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9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900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D7334-56F2-4167-9DE9-0853A3253774}"/>
              </a:ext>
            </a:extLst>
          </p:cNvPr>
          <p:cNvSpPr txBox="1"/>
          <p:nvPr/>
        </p:nvSpPr>
        <p:spPr>
          <a:xfrm>
            <a:off x="923278" y="1699566"/>
            <a:ext cx="107242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sz="1800" i="1" u="sng" dirty="0">
                <a:solidFill>
                  <a:srgbClr val="FFAF7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https://stackoverflow.blog/2019/04/09/the-2019-stack-overflow-developer-survey-results-are-in/</a:t>
            </a:r>
            <a:endParaRPr lang="en-US" sz="1800" i="1" u="sng" dirty="0">
              <a:solidFill>
                <a:srgbClr val="FFAF79"/>
              </a:solidFill>
            </a:endParaRPr>
          </a:p>
          <a:p>
            <a:pPr marL="342900" indent="-342900">
              <a:buAutoNum type="arabicPeriod"/>
            </a:pPr>
            <a:endParaRPr lang="en-US" i="1" u="sng" dirty="0">
              <a:solidFill>
                <a:srgbClr val="FFAF79"/>
              </a:solidFill>
            </a:endParaRPr>
          </a:p>
          <a:p>
            <a:pPr marL="342900" indent="-342900">
              <a:buAutoNum type="arabicPeriod"/>
            </a:pPr>
            <a:r>
              <a:rPr lang="en-US" sz="18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m5_survey_data_demographics.csv</a:t>
            </a:r>
            <a:r>
              <a:rPr lang="en-US" sz="1800" i="1" dirty="0"/>
              <a:t> and </a:t>
            </a:r>
            <a:r>
              <a:rPr lang="en-US" sz="18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m5_survey_data_technologies_normalised.csv</a:t>
            </a:r>
            <a:endParaRPr lang="en-US" sz="1800" i="1" dirty="0"/>
          </a:p>
          <a:p>
            <a:pPr marL="342900" indent="-342900">
              <a:buAutoNum type="arabicPeriod"/>
            </a:pPr>
            <a:endParaRPr lang="en-US" sz="1800" i="1" dirty="0"/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sz="1800" i="1" dirty="0">
                <a:solidFill>
                  <a:srgbClr val="FFAF7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https://jobs.github.com/api</a:t>
            </a:r>
            <a:endParaRPr lang="en-US" sz="1800" i="1" dirty="0">
              <a:solidFill>
                <a:srgbClr val="FFAF79"/>
              </a:solidFill>
            </a:endParaRPr>
          </a:p>
          <a:p>
            <a:pPr marL="342900" indent="-342900">
              <a:buAutoNum type="arabicPeriod"/>
            </a:pPr>
            <a:endParaRPr lang="en-US" i="1" dirty="0"/>
          </a:p>
          <a:p>
            <a:pPr marL="342900" indent="-342900">
              <a:buAutoNum type="arabicPeriod"/>
            </a:pPr>
            <a:r>
              <a:rPr lang="en-US" sz="1800" i="1" dirty="0"/>
              <a:t>github-job-postings.xlsx</a:t>
            </a:r>
          </a:p>
          <a:p>
            <a:pPr marL="342900" indent="-342900">
              <a:buAutoNum type="arabicPeriod"/>
            </a:pPr>
            <a:endParaRPr lang="en-US" altLang="en-US" i="1" u="sng" dirty="0">
              <a:solidFill>
                <a:srgbClr val="FFAF79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altLang="en-US" sz="1800" i="1" u="sng" dirty="0">
                <a:solidFill>
                  <a:srgbClr val="FFAF7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https://cf-courses-data.s3.us.cloud-object-storage.appdomain.cloud/IBM-DA0321EN-SkillsNetwork/labs/datasets/Programming_Languages.html</a:t>
            </a:r>
            <a:endParaRPr lang="en-US" sz="1800" i="1" dirty="0"/>
          </a:p>
          <a:p>
            <a:pPr marL="342900" indent="-342900">
              <a:buAutoNum type="arabicPeriod"/>
            </a:pPr>
            <a:endParaRPr lang="en-US" i="1" dirty="0"/>
          </a:p>
          <a:p>
            <a:pPr marL="342900" indent="-342900">
              <a:buAutoNum type="arabicPeriod"/>
            </a:pPr>
            <a:r>
              <a:rPr lang="en-US" altLang="en-US" sz="1800" i="1" dirty="0"/>
              <a:t>popular-languages.csv</a:t>
            </a:r>
            <a:endParaRPr lang="en-US" sz="1800" i="1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18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60BA-A2C9-4143-822C-0180D11C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46"/>
            <a:ext cx="10515600" cy="1325563"/>
          </a:xfrm>
        </p:spPr>
        <p:txBody>
          <a:bodyPr>
            <a:normAutofit/>
          </a:bodyPr>
          <a:lstStyle/>
          <a:p>
            <a:r>
              <a:rPr lang="en-US" sz="4900" dirty="0"/>
              <a:t>ADDITIONAL VISUALS</a:t>
            </a:r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20D0CF7-8387-4B3D-974D-EB082DF19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8171" y="3000675"/>
            <a:ext cx="5033962" cy="3176288"/>
          </a:xfr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D3728BFE-1CB0-4B24-AB97-86A1696A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7" y="1323447"/>
            <a:ext cx="6565631" cy="32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35C63C-6FFC-4ADB-9271-4D85DFA5A338}"/>
              </a:ext>
            </a:extLst>
          </p:cNvPr>
          <p:cNvSpPr txBox="1"/>
          <p:nvPr/>
        </p:nvSpPr>
        <p:spPr>
          <a:xfrm>
            <a:off x="7892251" y="2645550"/>
            <a:ext cx="3826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Box Plot of Age of Survey Respondents</a:t>
            </a:r>
          </a:p>
        </p:txBody>
      </p:sp>
    </p:spTree>
    <p:extLst>
      <p:ext uri="{BB962C8B-B14F-4D97-AF65-F5344CB8AC3E}">
        <p14:creationId xmlns:p14="http://schemas.microsoft.com/office/powerpoint/2010/main" val="64898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5075" y="1825624"/>
            <a:ext cx="7068725" cy="4465447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Relevant skills required in the field of IT and business consulting are ever-changing and evolving.</a:t>
            </a:r>
          </a:p>
          <a:p>
            <a:endParaRPr lang="en-US" sz="2200" dirty="0"/>
          </a:p>
          <a:p>
            <a:r>
              <a:rPr lang="en-US" sz="2200" dirty="0"/>
              <a:t>It is important to identify future skill requirements and trends to keep pace with changing technologies and remain competitive.</a:t>
            </a:r>
          </a:p>
          <a:p>
            <a:endParaRPr lang="en-US" sz="2200" dirty="0"/>
          </a:p>
          <a:p>
            <a:r>
              <a:rPr lang="en-US" sz="2200" dirty="0"/>
              <a:t>This presentation will show current and future trends in Programming Languages, Databases, Platforms and </a:t>
            </a:r>
            <a:r>
              <a:rPr lang="en-US" sz="2200" dirty="0" err="1"/>
              <a:t>WebFrames</a:t>
            </a:r>
            <a:r>
              <a:rPr lang="en-US" sz="2200" dirty="0"/>
              <a:t>. </a:t>
            </a:r>
          </a:p>
          <a:p>
            <a:endParaRPr lang="en-US" sz="2200" dirty="0"/>
          </a:p>
          <a:p>
            <a:r>
              <a:rPr lang="en-US" sz="2200" dirty="0"/>
              <a:t>Overall, the aim in identifying future skill requirements and trends is to help the firm make more informed data-driven hiring and budgetary decisions. 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A505AB-742D-40B9-821C-1DFC956D5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7475" y="1540810"/>
            <a:ext cx="7068725" cy="4351338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This presentation has been created for stakeholders and business decision makers within the global IT and business consulting services firm. </a:t>
            </a:r>
          </a:p>
          <a:p>
            <a:endParaRPr lang="en-US" sz="2200" dirty="0"/>
          </a:p>
          <a:p>
            <a:r>
              <a:rPr lang="en-US" sz="2200" dirty="0"/>
              <a:t>The presentation will help identify future skill requirements in the global IT sector necessary for the firm to keep pace with changing technologies and remain competitive.</a:t>
            </a:r>
          </a:p>
          <a:p>
            <a:endParaRPr lang="en-US" sz="2200" dirty="0"/>
          </a:p>
          <a:p>
            <a:r>
              <a:rPr lang="en-US" sz="2200" dirty="0"/>
              <a:t>Recommendations will be stated based on the analysis.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38343" y="1358285"/>
            <a:ext cx="7637634" cy="4954399"/>
          </a:xfrm>
        </p:spPr>
        <p:txBody>
          <a:bodyPr>
            <a:normAutofit fontScale="47500" lnSpcReduction="20000"/>
          </a:bodyPr>
          <a:lstStyle/>
          <a:p>
            <a:endParaRPr lang="en-US" sz="1600" dirty="0"/>
          </a:p>
          <a:p>
            <a:r>
              <a:rPr lang="en-US" sz="3300" dirty="0"/>
              <a:t>Using a modified subset of the Stack Overflow dataset¹, the data was wrangled in order to remove duplicates, impute missing values and normalize data.</a:t>
            </a:r>
          </a:p>
          <a:p>
            <a:endParaRPr lang="en-US" sz="3300" dirty="0"/>
          </a:p>
          <a:p>
            <a:r>
              <a:rPr lang="en-US" sz="3300" dirty="0"/>
              <a:t>Next, the data underwent exploratory analysis in order to find the distribution of data, presence of outliers and determine the correlation between different columns in the dataset.</a:t>
            </a:r>
          </a:p>
          <a:p>
            <a:endParaRPr lang="en-US" sz="3300" dirty="0"/>
          </a:p>
          <a:p>
            <a:r>
              <a:rPr lang="en-US" sz="3300" dirty="0"/>
              <a:t>The data was then used to visualize the distribution, the relationship between two features and the composition and comparison of data.</a:t>
            </a:r>
          </a:p>
          <a:p>
            <a:endParaRPr lang="en-US" sz="3300" dirty="0"/>
          </a:p>
          <a:p>
            <a:r>
              <a:rPr lang="en-US" sz="3300" dirty="0"/>
              <a:t>Finally, after downloading two files², which are also a modified subset of the Stack Overflow dataset, Cognos Dashboard Embedded (CDE) was used to create the “Programming Language Trends”, “Database Trends”, “Current Technology Usage”, “Future Technology Trends” and “Demographics” slides.</a:t>
            </a:r>
          </a:p>
          <a:p>
            <a:endParaRPr lang="en-US" sz="3300" dirty="0"/>
          </a:p>
          <a:p>
            <a:r>
              <a:rPr lang="en-US" sz="3300" dirty="0"/>
              <a:t>Appendix</a:t>
            </a:r>
          </a:p>
          <a:p>
            <a:pPr lvl="1"/>
            <a:r>
              <a:rPr lang="en-US" sz="3300" dirty="0"/>
              <a:t>To obtain the number of GitHub job openings the GitHub Jobs API³ was used, and the collected data was stored in an excel spreadsheet</a:t>
            </a:r>
            <a:r>
              <a:rPr lang="en-US" sz="3300" baseline="30000" dirty="0"/>
              <a:t>4</a:t>
            </a:r>
            <a:r>
              <a:rPr lang="en-US" sz="3300" dirty="0"/>
              <a:t>.</a:t>
            </a:r>
          </a:p>
          <a:p>
            <a:pPr lvl="1"/>
            <a:r>
              <a:rPr lang="en-US" sz="3300" dirty="0"/>
              <a:t>To obtain average annual salaries web scraping was used to extract information from a website</a:t>
            </a:r>
            <a:r>
              <a:rPr lang="en-US" sz="3300" baseline="30000" dirty="0"/>
              <a:t>5</a:t>
            </a:r>
            <a:r>
              <a:rPr lang="en-US" sz="3300" dirty="0"/>
              <a:t> </a:t>
            </a:r>
            <a:r>
              <a:rPr lang="en-US" altLang="en-US" sz="3300" dirty="0"/>
              <a:t>then saved to a csv file</a:t>
            </a:r>
            <a:r>
              <a:rPr lang="en-US" altLang="en-US" sz="3300" baseline="30000" dirty="0"/>
              <a:t>6</a:t>
            </a:r>
            <a:r>
              <a:rPr lang="en-US" altLang="en-US" sz="33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Graphic 5" descr="Bar graph with upward trend with solid fill">
            <a:extLst>
              <a:ext uri="{FF2B5EF4-FFF2-40B4-BE49-F238E27FC236}">
                <a16:creationId xmlns:a16="http://schemas.microsoft.com/office/drawing/2014/main" id="{804AA226-8B73-40DC-83A4-4B23D1902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310" y="2076634"/>
            <a:ext cx="3010271" cy="301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LANGUAGE TRENDS</a:t>
            </a:r>
          </a:p>
        </p:txBody>
      </p:sp>
      <p:pic>
        <p:nvPicPr>
          <p:cNvPr id="12" name="Picture 11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8B66FFFB-DA02-4AA5-B812-09443D64E7B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7" y="1759733"/>
            <a:ext cx="1179576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  <a:endParaRPr lang="en-US" sz="26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	JavaScript and HTML/CSS continue to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           	be the top two most popular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           	programming languages for this year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           	and next.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	</a:t>
            </a:r>
            <a:r>
              <a:rPr lang="en-US" sz="2600" dirty="0"/>
              <a:t>Python and TypeScript have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          	gained more interest for next year.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	</a:t>
            </a:r>
            <a:r>
              <a:rPr lang="en-US" sz="2600" dirty="0"/>
              <a:t>Whereas interest in SQL and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           	Bash/Shell/PowerShell has decreased.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600" dirty="0"/>
              <a:t>Continue to employ a similar number of people skilled in JavaScript and HTML/CSS.</a:t>
            </a:r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r>
              <a:rPr lang="en-US" sz="2600" dirty="0"/>
              <a:t>Employ more people skilled in Python and TypeScript. </a:t>
            </a:r>
            <a:endParaRPr lang="en-US" sz="3400" dirty="0"/>
          </a:p>
          <a:p>
            <a:endParaRPr lang="en-US" sz="3400" dirty="0"/>
          </a:p>
          <a:p>
            <a:r>
              <a:rPr lang="en-US" sz="2600" dirty="0"/>
              <a:t>Employ less people skilled in SQL and Bash/Shell/PowerShell.</a:t>
            </a:r>
            <a:r>
              <a:rPr lang="en-US" dirty="0"/>
              <a:t> 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BDF4F32C-D35E-4EB8-9BA4-D0A8E9ECCAE1}"/>
              </a:ext>
            </a:extLst>
          </p:cNvPr>
          <p:cNvSpPr/>
          <p:nvPr/>
        </p:nvSpPr>
        <p:spPr>
          <a:xfrm>
            <a:off x="1067465" y="4037567"/>
            <a:ext cx="271509" cy="4900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0BD869BE-65F3-4CE8-AB77-D1C7BC294981}"/>
              </a:ext>
            </a:extLst>
          </p:cNvPr>
          <p:cNvSpPr/>
          <p:nvPr/>
        </p:nvSpPr>
        <p:spPr>
          <a:xfrm>
            <a:off x="918102" y="2545220"/>
            <a:ext cx="565503" cy="26899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D45AF2B-F900-4918-87B0-5B8AEAEC83B1}"/>
              </a:ext>
            </a:extLst>
          </p:cNvPr>
          <p:cNvSpPr/>
          <p:nvPr/>
        </p:nvSpPr>
        <p:spPr>
          <a:xfrm>
            <a:off x="1065098" y="5024764"/>
            <a:ext cx="271509" cy="4900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2641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2064AC8-8269-4219-B743-7680BAB1AC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6" y="1759446"/>
            <a:ext cx="118872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6566</TotalTime>
  <Words>1047</Words>
  <Application>Microsoft Office PowerPoint</Application>
  <PresentationFormat>Widescreen</PresentationFormat>
  <Paragraphs>174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Corbel</vt:lpstr>
      <vt:lpstr>IBM Plex Mono Text</vt:lpstr>
      <vt:lpstr>Depth</vt:lpstr>
      <vt:lpstr>Emerging Skills Analysis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CURRENT TECHNOLOGY USAGE</vt:lpstr>
      <vt:lpstr>FUTURE TECHNOLOGY TRENDS</vt:lpstr>
      <vt:lpstr>DEMOGRAPHICS</vt:lpstr>
      <vt:lpstr>PLATFORM TRENDS - FINDINGS &amp; IMPLICATIONS</vt:lpstr>
      <vt:lpstr>WEBFRAME TRENDS - FINDINGS &amp; IMPLICATIONS</vt:lpstr>
      <vt:lpstr>DISCUSSION</vt:lpstr>
      <vt:lpstr>OVERALL FINDINGS &amp; IMPLICATIONS</vt:lpstr>
      <vt:lpstr>CONCLUSION</vt:lpstr>
      <vt:lpstr>APPENDIX</vt:lpstr>
      <vt:lpstr>GITHUB JOB POSTINGS BY LANGUAGE</vt:lpstr>
      <vt:lpstr>POPULAR LANGUAGES BY AVERAGE ANNUAL SALARY</vt:lpstr>
      <vt:lpstr>RESOURCES</vt:lpstr>
      <vt:lpstr>ADDITIONAL VISUALS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Elizabeth Downing</cp:lastModifiedBy>
  <cp:revision>43</cp:revision>
  <dcterms:created xsi:type="dcterms:W3CDTF">2020-10-28T18:29:43Z</dcterms:created>
  <dcterms:modified xsi:type="dcterms:W3CDTF">2021-06-15T01:50:08Z</dcterms:modified>
</cp:coreProperties>
</file>